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20104039221842"/>
          <c:y val="0.14104242129822364"/>
          <c:w val="0.79857458442694618"/>
          <c:h val="0.528723260373413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solidFill>
                        <a:schemeClr val="tx2"/>
                      </a:solidFill>
                    </a:ln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('datos estadisticas'!$B$4:$B$6,'datos estadisticas'!$B$7:$B$12)</c:f>
              <c:strCache>
                <c:ptCount val="9"/>
                <c:pt idx="0">
                  <c:v>total visites</c:v>
                </c:pt>
                <c:pt idx="1">
                  <c:v>visites centre cultural</c:v>
                </c:pt>
                <c:pt idx="2">
                  <c:v>visites associacions</c:v>
                </c:pt>
                <c:pt idx="3">
                  <c:v>AV Maragall</c:v>
                </c:pt>
                <c:pt idx="4">
                  <c:v>AV Sant Andreu</c:v>
                </c:pt>
                <c:pt idx="5">
                  <c:v>Av Can Clos</c:v>
                </c:pt>
                <c:pt idx="6">
                  <c:v>AV Can Mas</c:v>
                </c:pt>
                <c:pt idx="7">
                  <c:v>Centre Cívic Pont Vell</c:v>
                </c:pt>
                <c:pt idx="8">
                  <c:v>AV Can Vargas</c:v>
                </c:pt>
              </c:strCache>
            </c:strRef>
          </c:cat>
          <c:val>
            <c:numRef>
              <c:f>('datos estadisticas'!$C$4:$C$6,'datos estadisticas'!$C$7:$C$12)</c:f>
              <c:numCache>
                <c:formatCode>General</c:formatCode>
                <c:ptCount val="9"/>
                <c:pt idx="0">
                  <c:v>45</c:v>
                </c:pt>
                <c:pt idx="1">
                  <c:v>30</c:v>
                </c:pt>
                <c:pt idx="2">
                  <c:v>15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5-4772-AEE8-0344495128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7284992"/>
        <c:axId val="47286528"/>
      </c:barChart>
      <c:catAx>
        <c:axId val="4728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8100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7286528"/>
        <c:crosses val="autoZero"/>
        <c:auto val="1"/>
        <c:lblAlgn val="ctr"/>
        <c:lblOffset val="100"/>
        <c:noMultiLvlLbl val="0"/>
      </c:catAx>
      <c:valAx>
        <c:axId val="47286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72849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>
          <a:ln>
            <a:solidFill>
              <a:schemeClr val="tx2"/>
            </a:solidFill>
          </a:ln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142174276389037E-2"/>
          <c:y val="0.18344888250958305"/>
          <c:w val="0.85188109587624095"/>
          <c:h val="0.8165511174904169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B45-46EC-AA20-44CD01D7789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B45-46EC-AA20-44CD01D77899}"/>
              </c:ext>
            </c:extLst>
          </c:dPt>
          <c:dLbls>
            <c:numFmt formatCode="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'datos estadisticas'!$B$15:$B$16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'datos estadisticas'!$C$15:$C$16</c:f>
              <c:numCache>
                <c:formatCode>General</c:formatCode>
                <c:ptCount val="2"/>
                <c:pt idx="0">
                  <c:v>24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45-46EC-AA20-44CD01D77899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5081780861308409"/>
          <c:y val="0.49462553739922294"/>
          <c:w val="0.1282053729297824"/>
          <c:h val="0.1612910751747428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5F9-47B8-9A9C-0ED5CE7A3EB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F9-47B8-9A9C-0ED5CE7A3EB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5F9-47B8-9A9C-0ED5CE7A3EB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'datos estadisticas'!$B$19:$B$23</c:f>
              <c:strCache>
                <c:ptCount val="5"/>
                <c:pt idx="0">
                  <c:v>total actuacions defensora</c:v>
                </c:pt>
                <c:pt idx="1">
                  <c:v>queixes amb consulta d'expedient</c:v>
                </c:pt>
                <c:pt idx="2">
                  <c:v>propostes d'actuació o millores </c:v>
                </c:pt>
                <c:pt idx="3">
                  <c:v>consulta àmbit ajuntament</c:v>
                </c:pt>
                <c:pt idx="4">
                  <c:v>actuacions derivades </c:v>
                </c:pt>
              </c:strCache>
            </c:strRef>
          </c:cat>
          <c:val>
            <c:numRef>
              <c:f>'datos estadisticas'!$C$19:$C$23</c:f>
              <c:numCache>
                <c:formatCode>General</c:formatCode>
                <c:ptCount val="5"/>
                <c:pt idx="0">
                  <c:v>40</c:v>
                </c:pt>
                <c:pt idx="1">
                  <c:v>11</c:v>
                </c:pt>
                <c:pt idx="2">
                  <c:v>12</c:v>
                </c:pt>
                <c:pt idx="3">
                  <c:v>6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6-4EFD-BEB3-B24096BFB6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470848"/>
        <c:axId val="47480832"/>
        <c:axId val="0"/>
      </c:bar3DChart>
      <c:catAx>
        <c:axId val="4747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7480832"/>
        <c:crosses val="autoZero"/>
        <c:auto val="1"/>
        <c:lblAlgn val="ctr"/>
        <c:lblOffset val="100"/>
        <c:noMultiLvlLbl val="0"/>
      </c:catAx>
      <c:valAx>
        <c:axId val="4748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7470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717496430421968"/>
          <c:y val="0.16993125250399502"/>
          <c:w val="0.85403781187125405"/>
          <c:h val="0.48376212342157332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'datos estadisticas'!$B$34:$B$40</c:f>
              <c:strCache>
                <c:ptCount val="7"/>
                <c:pt idx="0">
                  <c:v>total sol.licituds presentades al registre</c:v>
                </c:pt>
                <c:pt idx="1">
                  <c:v>policia local</c:v>
                </c:pt>
                <c:pt idx="2">
                  <c:v>serveis socials</c:v>
                </c:pt>
                <c:pt idx="3">
                  <c:v>serveis jurídics </c:v>
                </c:pt>
                <c:pt idx="4">
                  <c:v>urbanisme</c:v>
                </c:pt>
                <c:pt idx="5">
                  <c:v>oficina habitatge</c:v>
                </c:pt>
                <c:pt idx="6">
                  <c:v>sancions</c:v>
                </c:pt>
              </c:strCache>
            </c:strRef>
          </c:cat>
          <c:val>
            <c:numRef>
              <c:f>'datos estadisticas'!$C$34:$C$40</c:f>
              <c:numCache>
                <c:formatCode>General</c:formatCode>
                <c:ptCount val="7"/>
                <c:pt idx="0">
                  <c:v>12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7-4CFB-B188-AEDBBC2C7C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470848"/>
        <c:axId val="47480832"/>
        <c:axId val="0"/>
      </c:bar3DChart>
      <c:catAx>
        <c:axId val="4747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7480832"/>
        <c:crosses val="autoZero"/>
        <c:auto val="0"/>
        <c:lblAlgn val="ctr"/>
        <c:lblOffset val="100"/>
        <c:noMultiLvlLbl val="0"/>
      </c:catAx>
      <c:valAx>
        <c:axId val="4748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7470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53535353535354"/>
          <c:y val="0.13346448087431695"/>
          <c:w val="0.69841664678278848"/>
          <c:h val="0.559657846047932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'datos estadisticas'!$B$27</c:f>
              <c:strCache>
                <c:ptCount val="1"/>
                <c:pt idx="0">
                  <c:v>total sol.licituds d'actuacions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42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D8-4EF6-A651-3992AAD1E50C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'datos estadisticas'!$C$27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ED-488C-AB06-E710F5C6F73A}"/>
            </c:ext>
          </c:extLst>
        </c:ser>
        <c:ser>
          <c:idx val="1"/>
          <c:order val="1"/>
          <c:tx>
            <c:strRef>
              <c:f>'datos estadisticas'!$B$28</c:f>
              <c:strCache>
                <c:ptCount val="1"/>
                <c:pt idx="0">
                  <c:v>sol.licituds en tramitació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'datos estadisticas'!$C$28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ED-488C-AB06-E710F5C6F73A}"/>
            </c:ext>
          </c:extLst>
        </c:ser>
        <c:ser>
          <c:idx val="2"/>
          <c:order val="2"/>
          <c:tx>
            <c:strRef>
              <c:f>'datos estadisticas'!$B$29</c:f>
              <c:strCache>
                <c:ptCount val="1"/>
                <c:pt idx="0">
                  <c:v>sol.licituds pendents resposta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D8-4EF6-A651-3992AAD1E50C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'datos estadisticas'!$C$29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ED-488C-AB06-E710F5C6F73A}"/>
            </c:ext>
          </c:extLst>
        </c:ser>
        <c:ser>
          <c:idx val="3"/>
          <c:order val="3"/>
          <c:tx>
            <c:strRef>
              <c:f>'datos estadisticas'!$B$30</c:f>
              <c:strCache>
                <c:ptCount val="1"/>
                <c:pt idx="0">
                  <c:v>sol.licituds tancades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D8-4EF6-A651-3992AAD1E50C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'datos estadisticas'!$C$30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ED-488C-AB06-E710F5C6F73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7520768"/>
        <c:axId val="47559424"/>
      </c:barChart>
      <c:catAx>
        <c:axId val="47520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559424"/>
        <c:crosses val="autoZero"/>
        <c:auto val="1"/>
        <c:lblAlgn val="ctr"/>
        <c:lblOffset val="100"/>
        <c:noMultiLvlLbl val="0"/>
      </c:catAx>
      <c:valAx>
        <c:axId val="475594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475207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075757575757575"/>
          <c:y val="0.76570932998633734"/>
          <c:w val="0.58143939393939392"/>
          <c:h val="0.2080611914588097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39360314708306"/>
          <c:y val="0.15426233846109835"/>
          <c:w val="0.55590898037282654"/>
          <c:h val="0.79978201634877366"/>
        </c:manualLayout>
      </c:layout>
      <c:pieChart>
        <c:varyColors val="1"/>
        <c:ser>
          <c:idx val="0"/>
          <c:order val="0"/>
          <c:explosion val="12"/>
          <c:dPt>
            <c:idx val="0"/>
            <c:bubble3D val="0"/>
            <c:explosion val="13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071-4C9C-AB75-D22C5D8C2D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071-4C9C-AB75-D22C5D8C2D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071-4C9C-AB75-D22C5D8C2D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071-4C9C-AB75-D22C5D8C2D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071-4C9C-AB75-D22C5D8C2D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071-4C9C-AB75-D22C5D8C2D7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071-4C9C-AB75-D22C5D8C2D7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071-4C9C-AB75-D22C5D8C2D7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1071-4C9C-AB75-D22C5D8C2D7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1071-4C9C-AB75-D22C5D8C2D74}"/>
              </c:ext>
            </c:extLst>
          </c:dPt>
          <c:dLbls>
            <c:dLbl>
              <c:idx val="0"/>
              <c:layout>
                <c:manualLayout>
                  <c:x val="1.0908293384973081E-3"/>
                  <c:y val="1.40387764880887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71-4C9C-AB75-D22C5D8C2D74}"/>
                </c:ext>
              </c:extLst>
            </c:dLbl>
            <c:dLbl>
              <c:idx val="1"/>
              <c:layout>
                <c:manualLayout>
                  <c:x val="-5.287181800846695E-2"/>
                  <c:y val="-4.197930299584486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71-4C9C-AB75-D22C5D8C2D74}"/>
                </c:ext>
              </c:extLst>
            </c:dLbl>
            <c:dLbl>
              <c:idx val="2"/>
              <c:layout>
                <c:manualLayout>
                  <c:x val="-1.1288667019366858E-2"/>
                  <c:y val="-1.679050682045032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71-4C9C-AB75-D22C5D8C2D74}"/>
                </c:ext>
              </c:extLst>
            </c:dLbl>
            <c:dLbl>
              <c:idx val="3"/>
              <c:layout>
                <c:manualLayout>
                  <c:x val="-1.7014653753804832E-2"/>
                  <c:y val="1.9521052826143175E-2"/>
                </c:manualLayout>
              </c:layout>
              <c:tx>
                <c:rich>
                  <a:bodyPr/>
                  <a:lstStyle/>
                  <a:p>
                    <a:fld id="{D084BF5A-3F88-4316-9FF1-3231985E88A8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; 5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071-4C9C-AB75-D22C5D8C2D74}"/>
                </c:ext>
              </c:extLst>
            </c:dLbl>
            <c:dLbl>
              <c:idx val="4"/>
              <c:layout>
                <c:manualLayout>
                  <c:x val="-3.0428297202602695E-2"/>
                  <c:y val="-2.11288276465441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71-4C9C-AB75-D22C5D8C2D74}"/>
                </c:ext>
              </c:extLst>
            </c:dLbl>
            <c:dLbl>
              <c:idx val="5"/>
              <c:layout>
                <c:manualLayout>
                  <c:x val="1.5057660252592808E-2"/>
                  <c:y val="8.024487402289922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71-4C9C-AB75-D22C5D8C2D74}"/>
                </c:ext>
              </c:extLst>
            </c:dLbl>
            <c:dLbl>
              <c:idx val="6"/>
              <c:layout>
                <c:manualLayout>
                  <c:x val="-7.7348270629867453E-5"/>
                  <c:y val="1.339026082230184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071-4C9C-AB75-D22C5D8C2D74}"/>
                </c:ext>
              </c:extLst>
            </c:dLbl>
            <c:dLbl>
              <c:idx val="7"/>
              <c:layout>
                <c:manualLayout>
                  <c:x val="1.7364978457383368E-3"/>
                  <c:y val="-2.6945428696412949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03901993682306"/>
                      <c:h val="6.92386264216972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071-4C9C-AB75-D22C5D8C2D74}"/>
                </c:ext>
              </c:extLst>
            </c:dLbl>
            <c:dLbl>
              <c:idx val="8"/>
              <c:layout>
                <c:manualLayout>
                  <c:x val="1.0200442291293344E-2"/>
                  <c:y val="-5.542104111986002E-3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27300515368412"/>
                      <c:h val="4.07085899003768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1071-4C9C-AB75-D22C5D8C2D74}"/>
                </c:ext>
              </c:extLst>
            </c:dLbl>
            <c:dLbl>
              <c:idx val="9"/>
              <c:layout>
                <c:manualLayout>
                  <c:x val="2.4622201419270246E-3"/>
                  <c:y val="2.3356576340763876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179289513383936"/>
                      <c:h val="4.43416507541461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1071-4C9C-AB75-D22C5D8C2D74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'datos estadisticas'!$B$44:$B$53</c:f>
              <c:strCache>
                <c:ptCount val="10"/>
                <c:pt idx="0">
                  <c:v>can mas</c:v>
                </c:pt>
                <c:pt idx="1">
                  <c:v>can vargas</c:v>
                </c:pt>
                <c:pt idx="2">
                  <c:v>entitats</c:v>
                </c:pt>
                <c:pt idx="3">
                  <c:v>centre</c:v>
                </c:pt>
                <c:pt idx="4">
                  <c:v>can clos</c:v>
                </c:pt>
                <c:pt idx="5">
                  <c:v>sant andreu</c:v>
                </c:pt>
                <c:pt idx="6">
                  <c:v>pinetons</c:v>
                </c:pt>
                <c:pt idx="7">
                  <c:v>can tiana pont vell</c:v>
                </c:pt>
                <c:pt idx="8">
                  <c:v>maragall</c:v>
                </c:pt>
                <c:pt idx="9">
                  <c:v>cerdanyola</c:v>
                </c:pt>
              </c:strCache>
            </c:strRef>
          </c:cat>
          <c:val>
            <c:numRef>
              <c:f>'datos estadisticas'!$C$44:$C$53</c:f>
              <c:numCache>
                <c:formatCode>General</c:formatCode>
                <c:ptCount val="10"/>
                <c:pt idx="0">
                  <c:v>10</c:v>
                </c:pt>
                <c:pt idx="1">
                  <c:v>8</c:v>
                </c:pt>
                <c:pt idx="2">
                  <c:v>6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071-4C9C-AB75-D22C5D8C2D7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87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611642640101215"/>
          <c:y val="0.18433035107668763"/>
          <c:w val="0.13842828089873871"/>
          <c:h val="0.791103291925021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0.22898</cdr:x>
      <cdr:y>0.68487</cdr:y>
    </cdr:from>
    <cdr:to>
      <cdr:x>0.25431</cdr:x>
      <cdr:y>0.70706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2199006" y="3001769"/>
          <a:ext cx="243192" cy="9727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E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45CCB-15C9-4098-A17C-95AE712CCA16}" type="datetimeFigureOut">
              <a:rPr lang="es-ES" smtClean="0"/>
              <a:t>08/05/2019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75961-D4BF-43BE-8301-BB82B8EAF8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203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225D-BA4C-41DF-9532-70A22B976EE7}" type="datetime1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958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8BAB-8862-4327-B1AE-B52BF4FDB8BB}" type="datetime1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93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AB70-73FB-4392-84E6-57B2D3A69090}" type="datetime1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52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B7C0-2044-4DA0-B5E4-A04FDF9A89CA}" type="datetime1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14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6E52F-78C0-44AF-962D-902D7C999767}" type="datetime1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566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B3C4-234E-4A40-9D28-60D11B75A55A}" type="datetime1">
              <a:rPr lang="es-ES" smtClean="0"/>
              <a:t>08/05/2019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58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1747-6C4D-4561-A63C-1CB965C25D31}" type="datetime1">
              <a:rPr lang="es-ES" smtClean="0"/>
              <a:t>08/05/2019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272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C530-0DEC-48D2-B6AF-B3E4FAFD1329}" type="datetime1">
              <a:rPr lang="es-ES" smtClean="0"/>
              <a:t>08/05/2019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59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FA6C0-E6F9-4347-9E88-9B1CF3C6F3E0}" type="datetime1">
              <a:rPr lang="es-ES" smtClean="0"/>
              <a:t>08/05/2019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150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895C-85F8-4B14-AD7A-5BF75533D0E9}" type="datetime1">
              <a:rPr lang="es-ES" smtClean="0"/>
              <a:t>08/05/2019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16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C385-32B9-4028-B817-D1DFE8EAD8C2}" type="datetime1">
              <a:rPr lang="es-ES" smtClean="0"/>
              <a:t>08/05/2019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79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FD295-0361-4D98-B8D4-B56806B375EB}" type="datetime1">
              <a:rPr lang="es-ES" smtClean="0"/>
              <a:t>08/05/2019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BA71B-A8F9-4622-A786-DC66505C00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77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36" y="449711"/>
            <a:ext cx="10767317" cy="312252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10789" y="2675879"/>
            <a:ext cx="9144000" cy="2938410"/>
          </a:xfrm>
        </p:spPr>
        <p:txBody>
          <a:bodyPr>
            <a:normAutofit/>
          </a:bodyPr>
          <a:lstStyle/>
          <a:p>
            <a:r>
              <a:rPr lang="es-ES" sz="5400" dirty="0">
                <a:latin typeface="+mn-lt"/>
              </a:rPr>
              <a:t>ACTUACIONS DEFENSORA </a:t>
            </a:r>
            <a:br>
              <a:rPr lang="es-ES" sz="5400" dirty="0">
                <a:latin typeface="+mn-lt"/>
              </a:rPr>
            </a:br>
            <a:r>
              <a:rPr lang="es-ES" sz="5400" dirty="0">
                <a:latin typeface="+mn-lt"/>
              </a:rPr>
              <a:t>DE LA CIUTADANIA DE RIPOLLET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92494" y="5798401"/>
            <a:ext cx="9144000" cy="499815"/>
          </a:xfrm>
        </p:spPr>
        <p:txBody>
          <a:bodyPr>
            <a:normAutofit/>
          </a:bodyPr>
          <a:lstStyle/>
          <a:p>
            <a:r>
              <a:rPr lang="ca-ES" sz="2800" dirty="0"/>
              <a:t>Dades primer trimestre 2019 </a:t>
            </a:r>
            <a:r>
              <a:rPr lang="ca-ES" sz="2800" dirty="0" smtClean="0"/>
              <a:t>(22 gener – </a:t>
            </a:r>
            <a:r>
              <a:rPr lang="ca-ES" sz="2800" smtClean="0"/>
              <a:t>29 abril) </a:t>
            </a:r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28855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78508"/>
              </p:ext>
            </p:extLst>
          </p:nvPr>
        </p:nvGraphicFramePr>
        <p:xfrm>
          <a:off x="1071418" y="1793967"/>
          <a:ext cx="9901382" cy="4397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2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1712068" y="369472"/>
            <a:ext cx="97941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>
                <a:latin typeface="+mn-lt"/>
              </a:rPr>
              <a:t>PERSONES ATESES PER UBICACIÓ MÒVIL</a:t>
            </a:r>
          </a:p>
        </p:txBody>
      </p:sp>
    </p:spTree>
    <p:extLst>
      <p:ext uri="{BB962C8B-B14F-4D97-AF65-F5344CB8AC3E}">
        <p14:creationId xmlns:p14="http://schemas.microsoft.com/office/powerpoint/2010/main" val="2113606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               </a:t>
            </a:r>
            <a:r>
              <a:rPr lang="ca-ES" b="1" dirty="0"/>
              <a:t>CIUTADANS I CIUTADANES ATESOS</a:t>
            </a:r>
            <a:r>
              <a:rPr lang="ca-ES" dirty="0"/>
              <a:t>	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16165"/>
              </p:ext>
            </p:extLst>
          </p:nvPr>
        </p:nvGraphicFramePr>
        <p:xfrm>
          <a:off x="2632166" y="1690688"/>
          <a:ext cx="8183880" cy="4431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3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23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+mn-lt"/>
              </a:rPr>
              <a:t>                  CASOS ATESOS PER TIPOLOGIA 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837184"/>
              </p:ext>
            </p:extLst>
          </p:nvPr>
        </p:nvGraphicFramePr>
        <p:xfrm>
          <a:off x="838200" y="1793967"/>
          <a:ext cx="10052407" cy="438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590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5886" y="442949"/>
            <a:ext cx="9437914" cy="1325563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latin typeface="+mn-lt"/>
              </a:rPr>
              <a:t>QUEIXES PRESENTADES A LA DEFENSORA PER DEPARTAMENT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040534"/>
              </p:ext>
            </p:extLst>
          </p:nvPr>
        </p:nvGraphicFramePr>
        <p:xfrm>
          <a:off x="1750424" y="1793966"/>
          <a:ext cx="9603376" cy="438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5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75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94309"/>
            <a:ext cx="10515600" cy="1325563"/>
          </a:xfrm>
        </p:spPr>
        <p:txBody>
          <a:bodyPr/>
          <a:lstStyle/>
          <a:p>
            <a:r>
              <a:rPr lang="es-ES" dirty="0">
                <a:latin typeface="+mn-lt"/>
              </a:rPr>
              <a:t>          ESTAT DE LES SOL·LICITUDS D’ACTUACIÓ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669197"/>
              </p:ext>
            </p:extLst>
          </p:nvPr>
        </p:nvGraphicFramePr>
        <p:xfrm>
          <a:off x="1964987" y="1719873"/>
          <a:ext cx="9388813" cy="4535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5010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3216" y="343745"/>
            <a:ext cx="10515600" cy="1325563"/>
          </a:xfrm>
        </p:spPr>
        <p:txBody>
          <a:bodyPr/>
          <a:lstStyle/>
          <a:p>
            <a:r>
              <a:rPr lang="es-ES" dirty="0"/>
              <a:t>            </a:t>
            </a:r>
            <a:r>
              <a:rPr lang="es-ES" dirty="0">
                <a:latin typeface="+mn-lt"/>
              </a:rPr>
              <a:t>ACTUACIONS PER ZONES DE RIPOLLET</a:t>
            </a: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747827"/>
              </p:ext>
            </p:extLst>
          </p:nvPr>
        </p:nvGraphicFramePr>
        <p:xfrm>
          <a:off x="2632166" y="1690688"/>
          <a:ext cx="8394970" cy="452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7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3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3216" y="343745"/>
            <a:ext cx="10515600" cy="1325563"/>
          </a:xfrm>
        </p:spPr>
        <p:txBody>
          <a:bodyPr/>
          <a:lstStyle/>
          <a:p>
            <a:r>
              <a:rPr lang="es-ES" dirty="0"/>
              <a:t>            </a:t>
            </a:r>
            <a:r>
              <a:rPr lang="es-ES" dirty="0">
                <a:latin typeface="+mn-lt"/>
              </a:rPr>
              <a:t>REUNIONS AMB ENTITATS LOCALS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8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188618"/>
              </p:ext>
            </p:extLst>
          </p:nvPr>
        </p:nvGraphicFramePr>
        <p:xfrm>
          <a:off x="2670377" y="1643183"/>
          <a:ext cx="7344384" cy="4402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818">
                  <a:extLst>
                    <a:ext uri="{9D8B030D-6E8A-4147-A177-3AD203B41FA5}">
                      <a16:colId xmlns:a16="http://schemas.microsoft.com/office/drawing/2014/main" val="3041273487"/>
                    </a:ext>
                  </a:extLst>
                </a:gridCol>
                <a:gridCol w="5087566">
                  <a:extLst>
                    <a:ext uri="{9D8B030D-6E8A-4147-A177-3AD203B41FA5}">
                      <a16:colId xmlns:a16="http://schemas.microsoft.com/office/drawing/2014/main" val="2721671214"/>
                    </a:ext>
                  </a:extLst>
                </a:gridCol>
              </a:tblGrid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2000" b="1" i="0" u="none" strike="noStrike" noProof="0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DATA</a:t>
                      </a:r>
                      <a:endParaRPr lang="ca-E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2000" u="none" strike="noStrike" noProof="0" dirty="0">
                          <a:effectLst/>
                        </a:rPr>
                        <a:t>ENTITAT</a:t>
                      </a:r>
                      <a:endParaRPr lang="ca-E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144844557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4/2/2019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Associació d'aturats Cerdanyola-Ripollet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1079654735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7/2/2019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PP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1127740254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11/2/2019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Decidim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1556163947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14/2/2019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 err="1">
                          <a:effectLst/>
                        </a:rPr>
                        <a:t>PdCat</a:t>
                      </a:r>
                      <a:r>
                        <a:rPr lang="ca-ES" sz="1600" u="none" strike="noStrike" noProof="0" dirty="0">
                          <a:effectLst/>
                        </a:rPr>
                        <a:t>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1974787649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18/2/2019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PSC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3229019268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21/2/2019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Creu Roja Cerdanyola-Ripollet-Montcada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564231969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25/2/2019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ERC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3031128470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4/3/2019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Som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2377238370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7/3/2019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 err="1">
                          <a:effectLst/>
                        </a:rPr>
                        <a:t>Ciudadanos</a:t>
                      </a:r>
                      <a:r>
                        <a:rPr lang="ca-ES" sz="1600" u="none" strike="noStrike" noProof="0" dirty="0">
                          <a:effectLst/>
                        </a:rPr>
                        <a:t> Ripollet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1883591870"/>
                  </a:ext>
                </a:extLst>
              </a:tr>
              <a:tr h="400232">
                <a:tc>
                  <a:txBody>
                    <a:bodyPr/>
                    <a:lstStyle/>
                    <a:p>
                      <a:pPr algn="ctr" fontAlgn="b"/>
                      <a:r>
                        <a:rPr lang="ca-ES" sz="1600" u="none" strike="noStrike" noProof="0" dirty="0">
                          <a:effectLst/>
                        </a:rPr>
                        <a:t>7/3/2019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600" u="none" strike="noStrike" noProof="0" dirty="0">
                          <a:effectLst/>
                        </a:rPr>
                        <a:t>Parados </a:t>
                      </a:r>
                      <a:r>
                        <a:rPr lang="ca-ES" sz="1600" u="none" strike="noStrike" noProof="0" dirty="0" err="1">
                          <a:effectLst/>
                        </a:rPr>
                        <a:t>Unidos</a:t>
                      </a:r>
                      <a:r>
                        <a:rPr lang="ca-ES" sz="1600" u="none" strike="noStrike" noProof="0" dirty="0">
                          <a:effectLst/>
                        </a:rPr>
                        <a:t> Ripollet-Cerdanyola</a:t>
                      </a:r>
                      <a:endParaRPr lang="ca-E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4179969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312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3216" y="343745"/>
            <a:ext cx="10515600" cy="1325563"/>
          </a:xfrm>
        </p:spPr>
        <p:txBody>
          <a:bodyPr/>
          <a:lstStyle/>
          <a:p>
            <a:pPr algn="ctr"/>
            <a:r>
              <a:rPr lang="es-ES" dirty="0"/>
              <a:t>        </a:t>
            </a:r>
            <a:r>
              <a:rPr lang="es-ES" dirty="0">
                <a:latin typeface="+mn-lt"/>
              </a:rPr>
              <a:t>PARTICIPACIÓ ACTIVITATS FÒRUMSD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BA71B-A8F9-4622-A786-DC66505C004C}" type="slidenum">
              <a:rPr lang="es-ES" smtClean="0"/>
              <a:t>9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74" y="0"/>
            <a:ext cx="1793966" cy="1793966"/>
          </a:xfrm>
          <a:prstGeom prst="rect">
            <a:avLst/>
          </a:prstGeom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173501"/>
              </p:ext>
            </p:extLst>
          </p:nvPr>
        </p:nvGraphicFramePr>
        <p:xfrm>
          <a:off x="2570594" y="1741712"/>
          <a:ext cx="8128000" cy="315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697">
                  <a:extLst>
                    <a:ext uri="{9D8B030D-6E8A-4147-A177-3AD203B41FA5}">
                      <a16:colId xmlns:a16="http://schemas.microsoft.com/office/drawing/2014/main" val="1609618985"/>
                    </a:ext>
                  </a:extLst>
                </a:gridCol>
                <a:gridCol w="6135303">
                  <a:extLst>
                    <a:ext uri="{9D8B030D-6E8A-4147-A177-3AD203B41FA5}">
                      <a16:colId xmlns:a16="http://schemas.microsoft.com/office/drawing/2014/main" val="17331837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ca-ES" sz="2000" b="1" i="0" u="none" strike="noStrike" noProof="0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DATA</a:t>
                      </a:r>
                      <a:endParaRPr lang="ca-E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2000" u="none" strike="noStrike" noProof="0" dirty="0">
                          <a:effectLst/>
                        </a:rPr>
                        <a:t>ACTIVITAT FÒRUMSD</a:t>
                      </a:r>
                      <a:endParaRPr lang="ca-E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4000" marR="7620" marT="7620" marB="0" anchor="ctr"/>
                </a:tc>
                <a:extLst>
                  <a:ext uri="{0D108BD9-81ED-4DB2-BD59-A6C34878D82A}">
                    <a16:rowId xmlns:a16="http://schemas.microsoft.com/office/drawing/2014/main" val="98824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a-ES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24/1/2019</a:t>
                      </a:r>
                    </a:p>
                  </a:txBody>
                  <a:tcPr marL="7620" marR="7620" marT="180000" marB="1800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a-ES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Reunió amb el President del Fòrum de Síndics, Síndiques, Defensors i Defensores locals de Catalunya i Síndic Personer de Mollet, Lluís Martínez</a:t>
                      </a:r>
                    </a:p>
                  </a:txBody>
                  <a:tcPr marL="360000" marR="7620" marT="180000" marB="180000" anchor="ctr"/>
                </a:tc>
                <a:extLst>
                  <a:ext uri="{0D108BD9-81ED-4DB2-BD59-A6C34878D82A}">
                    <a16:rowId xmlns:a16="http://schemas.microsoft.com/office/drawing/2014/main" val="4163189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a-ES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26/2/2019</a:t>
                      </a:r>
                    </a:p>
                  </a:txBody>
                  <a:tcPr marL="7620" marR="7620" marT="180000" marB="1800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a-ES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Assemblea General ordinària del Fòrum de Síndics, Síndiques, Defensors i Defensores locals de Catalunya</a:t>
                      </a:r>
                    </a:p>
                  </a:txBody>
                  <a:tcPr marL="360000" marR="7620" marT="180000" marB="180000" anchor="ctr"/>
                </a:tc>
                <a:extLst>
                  <a:ext uri="{0D108BD9-81ED-4DB2-BD59-A6C34878D82A}">
                    <a16:rowId xmlns:a16="http://schemas.microsoft.com/office/drawing/2014/main" val="3599261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a-ES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27/3/2019</a:t>
                      </a:r>
                    </a:p>
                  </a:txBody>
                  <a:tcPr marL="7620" marR="7620" marT="180000" marB="1800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a-ES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XVIII taller de formació les noves tecnologies i les sindicatures locals Igualada</a:t>
                      </a:r>
                    </a:p>
                  </a:txBody>
                  <a:tcPr marL="360000" marR="7620" marT="180000" marB="180000" anchor="ctr"/>
                </a:tc>
                <a:extLst>
                  <a:ext uri="{0D108BD9-81ED-4DB2-BD59-A6C34878D82A}">
                    <a16:rowId xmlns:a16="http://schemas.microsoft.com/office/drawing/2014/main" val="263968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905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119</TotalTime>
  <Words>167</Words>
  <Application>Microsoft Office PowerPoint</Application>
  <PresentationFormat>Panorámica</PresentationFormat>
  <Paragraphs>55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ACTUACIONS DEFENSORA  DE LA CIUTADANIA DE RIPOLLET</vt:lpstr>
      <vt:lpstr>Presentación de PowerPoint</vt:lpstr>
      <vt:lpstr>               CIUTADANS I CIUTADANES ATESOS </vt:lpstr>
      <vt:lpstr>                  CASOS ATESOS PER TIPOLOGIA </vt:lpstr>
      <vt:lpstr>QUEIXES PRESENTADES A LA DEFENSORA PER DEPARTAMENT</vt:lpstr>
      <vt:lpstr>          ESTAT DE LES SOL·LICITUDS D’ACTUACIÓ</vt:lpstr>
      <vt:lpstr>            ACTUACIONS PER ZONES DE RIPOLLET</vt:lpstr>
      <vt:lpstr>            REUNIONS AMB ENTITATS LOCALS</vt:lpstr>
      <vt:lpstr>        PARTICIPACIÓ ACTIVITATS FÒRUMSD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DEFENSORA CIUTADANIA</dc:title>
  <dc:creator>Franciso Rubio Escudero</dc:creator>
  <cp:lastModifiedBy>mari garcia</cp:lastModifiedBy>
  <cp:revision>28</cp:revision>
  <dcterms:created xsi:type="dcterms:W3CDTF">2019-04-24T08:33:25Z</dcterms:created>
  <dcterms:modified xsi:type="dcterms:W3CDTF">2019-05-08T12:28:55Z</dcterms:modified>
</cp:coreProperties>
</file>